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427" r:id="rId3"/>
    <p:sldId id="423" r:id="rId4"/>
    <p:sldId id="424" r:id="rId5"/>
    <p:sldId id="425" r:id="rId6"/>
    <p:sldId id="426" r:id="rId7"/>
    <p:sldId id="420" r:id="rId8"/>
    <p:sldId id="417" r:id="rId9"/>
    <p:sldId id="414" r:id="rId10"/>
    <p:sldId id="415" r:id="rId11"/>
    <p:sldId id="291" r:id="rId1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1A5C"/>
    <a:srgbClr val="336600"/>
    <a:srgbClr val="003300"/>
    <a:srgbClr val="CAB6E8"/>
    <a:srgbClr val="F2C956"/>
    <a:srgbClr val="66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A25EDE-A9D7-4B58-84E1-07947DB11B1C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369A52-1F3F-4576-B50B-5F4B9EA0AF8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896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72CEB9-E5C9-44D9-BF9B-560E6CBA2E99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262" y="4686224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9D98C9-20CE-472B-A223-71A9A01689C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4962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02253-8922-4B63-AFA4-1749B709F118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A5085C-4D5E-4141-8235-78FBF633D7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08B75-15FF-466F-A195-8663202B5E96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F683-E485-4F7D-B2E3-4E90A0A3FAC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DFD71-DD9C-4BD4-8D05-C966D41EF139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C84A8-6DEC-4C7F-87EA-87A38C9217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29CC-7586-4589-9ABC-D676A3FEF838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D761E-F146-49A8-800F-EFFE5CF30E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1EC500-5A6A-4E8F-8B57-C1BBFD512C6D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3EA8DC-C870-4E8D-98D6-B90CCF077E1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E5BE1-AF67-41E0-B797-3945CE0F13B8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3B86A-DBA6-42C1-9655-826A7B3CBA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2B9D-43E5-4E54-AFAF-7876FE10C23E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B6E1-BE9B-4CFB-BDFE-B98CB2530D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8D87-B139-4DEC-8957-A2BCD4607704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1ADE-A3C1-412D-B25E-E2ECAE8F15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3DE7E4-007F-499A-BE8C-83697A017E3A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8F31C3-E7E6-44EB-9FA6-C0F7C0E7D9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0D205-80F7-4FFF-9F81-7E6076F3953D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CF67A-187A-4081-94A5-15F0749199F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10148-ED8C-4F7B-92EC-1FC6EF01E5CB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E0E643-6819-4CB1-A43A-CA57FF4787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4CE966C-B0E6-472C-886E-963FBF952372}" type="datetimeFigureOut">
              <a:rPr lang="hr-HR"/>
              <a:pPr>
                <a:defRPr/>
              </a:pPr>
              <a:t>28.1.2019.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E63D161-B025-47FE-BE59-5B2F6357BDE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74" r:id="rId7"/>
    <p:sldLayoutId id="2147483669" r:id="rId8"/>
    <p:sldLayoutId id="2147483675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B4C79D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B00D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B00D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F509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3"/>
          <p:cNvSpPr txBox="1">
            <a:spLocks noChangeArrowheads="1"/>
          </p:cNvSpPr>
          <p:nvPr/>
        </p:nvSpPr>
        <p:spPr bwMode="auto">
          <a:xfrm>
            <a:off x="684551" y="836712"/>
            <a:ext cx="792087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Prevencija nasilničkog ponašanja i seksualnog uznemiravanja u sportu</a:t>
            </a:r>
            <a:endParaRPr lang="hr-H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147189" y="5514555"/>
            <a:ext cx="6552976" cy="6309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400" b="0" dirty="0" err="1" smtClean="0">
                <a:cs typeface="+mn-cs"/>
              </a:rPr>
              <a:t>Preobraženska</a:t>
            </a:r>
            <a:r>
              <a:rPr lang="hr-HR" sz="1400" b="0" dirty="0" smtClean="0">
                <a:cs typeface="+mn-cs"/>
              </a:rPr>
              <a:t> 4/I, 10000 Zagreb, </a:t>
            </a:r>
            <a:r>
              <a:rPr lang="hr-HR" sz="1400" b="0" dirty="0" err="1" smtClean="0">
                <a:cs typeface="+mn-cs"/>
              </a:rPr>
              <a:t>tel</a:t>
            </a:r>
            <a:r>
              <a:rPr lang="hr-HR" sz="1400" b="0" dirty="0" smtClean="0">
                <a:cs typeface="+mn-cs"/>
              </a:rPr>
              <a:t>: 48 48 100, 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400" b="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ravnopravnost@</a:t>
            </a:r>
            <a:r>
              <a:rPr lang="hr-HR" sz="1400" b="0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prs.hr</a:t>
            </a:r>
            <a:r>
              <a:rPr lang="hr-HR" sz="1400" b="0" dirty="0" smtClean="0">
                <a:cs typeface="+mn-cs"/>
              </a:rPr>
              <a:t>, www.prs.hr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769391" y="4725144"/>
            <a:ext cx="748592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rgbClr val="A21A5C"/>
                </a:solidFill>
              </a:rPr>
              <a:t>Višnja Ljubičić</a:t>
            </a:r>
            <a:r>
              <a:rPr lang="hr-HR" b="1" dirty="0">
                <a:solidFill>
                  <a:srgbClr val="7030A0"/>
                </a:solidFill>
              </a:rPr>
              <a:t>, </a:t>
            </a:r>
            <a:r>
              <a:rPr lang="hr-HR" b="1" dirty="0" err="1"/>
              <a:t>dipl.iur</a:t>
            </a:r>
            <a:r>
              <a:rPr lang="hr-HR" b="1" dirty="0"/>
              <a:t>., </a:t>
            </a:r>
            <a:endParaRPr lang="hr-HR" b="1" dirty="0" smtClean="0"/>
          </a:p>
          <a:p>
            <a:pPr algn="ctr"/>
            <a:r>
              <a:rPr lang="hr-HR" sz="1400" b="1" dirty="0" smtClean="0"/>
              <a:t>pravobraniteljica </a:t>
            </a:r>
            <a:r>
              <a:rPr lang="hr-HR" sz="1400" b="1" dirty="0"/>
              <a:t>za ravnopravnost spolova</a:t>
            </a:r>
          </a:p>
        </p:txBody>
      </p:sp>
      <p:pic>
        <p:nvPicPr>
          <p:cNvPr id="1536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5813" y="5641975"/>
            <a:ext cx="1628775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5620" y="3907864"/>
            <a:ext cx="8108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Hrvatski sabor</a:t>
            </a:r>
            <a:r>
              <a:rPr lang="hr-HR" sz="2400" b="1" dirty="0"/>
              <a:t> </a:t>
            </a:r>
            <a:r>
              <a:rPr lang="hr-HR" sz="2400" b="1" dirty="0" smtClean="0"/>
              <a:t>– 29. siječnja 2019.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95536" y="116632"/>
            <a:ext cx="8352927" cy="369332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 smtClean="0">
                <a:solidFill>
                  <a:schemeClr val="bg1"/>
                </a:solidFill>
                <a:latin typeface="Cambria" pitchFamily="18" charset="0"/>
              </a:rPr>
              <a:t>PRAVOBRANITELJICA ZA RAVNOPRAVNOST SPOLOVA RH</a:t>
            </a:r>
            <a:endParaRPr lang="hr-HR" altLang="sr-Latn-RS" sz="18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691" y="980728"/>
            <a:ext cx="852062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hr-HR" sz="2400" dirty="0" smtClean="0"/>
              <a:t>Dostupni podaci na razini međunarodne zajednice potvrđuju da su nasilničko ponašanje i seksualno uznemiravanje u sportu problemi kojima treba pridati pažnju i raditi na njihovom suzbijanju.</a:t>
            </a:r>
          </a:p>
          <a:p>
            <a:pPr marL="342900" indent="-342900">
              <a:buFontTx/>
              <a:buChar char="-"/>
            </a:pPr>
            <a:endParaRPr lang="hr-HR" sz="2400" dirty="0" smtClean="0"/>
          </a:p>
          <a:p>
            <a:pPr marL="342900" indent="-342900">
              <a:buFontTx/>
              <a:buChar char="-"/>
            </a:pPr>
            <a:r>
              <a:rPr lang="hr-HR" sz="2400" dirty="0" smtClean="0"/>
              <a:t>Nažalost, Hrvatska nije jedna od zemalja za koju su podaci poznati, stoga treba žurno raditi na promjeni takvog stanja.</a:t>
            </a:r>
          </a:p>
          <a:p>
            <a:pPr marL="342900" indent="-342900">
              <a:buFontTx/>
              <a:buChar char="-"/>
            </a:pPr>
            <a:endParaRPr lang="hr-HR" sz="2400" dirty="0"/>
          </a:p>
          <a:p>
            <a:pPr marL="342900" indent="-342900">
              <a:buFontTx/>
              <a:buChar char="-"/>
            </a:pPr>
            <a:r>
              <a:rPr lang="hr-HR" sz="2400" dirty="0" smtClean="0"/>
              <a:t>Mjere za suočavanje s ovim problemom potrebno je uvrstiti u nacionalne strategije i politike</a:t>
            </a:r>
            <a:r>
              <a:rPr lang="hr-HR" sz="2800" dirty="0" smtClean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2622" y="342900"/>
            <a:ext cx="828092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hr-HR" sz="2400" b="1" i="1" dirty="0" smtClean="0">
                <a:solidFill>
                  <a:srgbClr val="A21A5C"/>
                </a:solidFill>
              </a:rPr>
              <a:t>Zaključak</a:t>
            </a:r>
            <a:endParaRPr lang="hr-HR" sz="2400" b="1" i="1" dirty="0">
              <a:solidFill>
                <a:srgbClr val="A21A5C"/>
              </a:solidFill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09130"/>
            <a:ext cx="13668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4213" y="4763"/>
            <a:ext cx="7693025" cy="338137"/>
          </a:xfrm>
          <a:prstGeom prst="rect">
            <a:avLst/>
          </a:prstGeom>
          <a:solidFill>
            <a:srgbClr val="A21A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600" b="1" dirty="0" smtClean="0">
                <a:solidFill>
                  <a:schemeClr val="bg1"/>
                </a:solidFill>
                <a:latin typeface="Cambria" pitchFamily="18" charset="0"/>
              </a:rPr>
              <a:t>PRAVOBRANITELJICA </a:t>
            </a:r>
            <a:r>
              <a:rPr lang="hr-HR" altLang="sr-Latn-RS" sz="1600" b="1" dirty="0">
                <a:solidFill>
                  <a:schemeClr val="bg1"/>
                </a:solidFill>
                <a:latin typeface="Cambria" pitchFamily="18" charset="0"/>
              </a:rPr>
              <a:t>ZA RAVNOPRAVNOST SPOLOVA RH</a:t>
            </a:r>
          </a:p>
        </p:txBody>
      </p:sp>
    </p:spTree>
    <p:extLst>
      <p:ext uri="{BB962C8B-B14F-4D97-AF65-F5344CB8AC3E}">
        <p14:creationId xmlns:p14="http://schemas.microsoft.com/office/powerpoint/2010/main" val="38564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3"/>
          <p:cNvSpPr txBox="1">
            <a:spLocks noChangeArrowheads="1"/>
          </p:cNvSpPr>
          <p:nvPr/>
        </p:nvSpPr>
        <p:spPr bwMode="auto">
          <a:xfrm>
            <a:off x="762000" y="981075"/>
            <a:ext cx="7688263" cy="4619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b="1">
                <a:latin typeface="Cambria Math" pitchFamily="18" charset="0"/>
              </a:rPr>
              <a:t>HVALA NA POZORNOSTI </a:t>
            </a:r>
          </a:p>
        </p:txBody>
      </p:sp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900113" y="4498975"/>
            <a:ext cx="7272337" cy="396875"/>
          </a:xfrm>
          <a:prstGeom prst="rect">
            <a:avLst/>
          </a:prstGeom>
          <a:solidFill>
            <a:srgbClr val="A21A5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000" b="1">
                <a:solidFill>
                  <a:schemeClr val="bg1"/>
                </a:solidFill>
                <a:latin typeface="Baskerville Old Face"/>
              </a:rPr>
              <a:t>PRAVOBRANITELJICA ZA RAVNOPRAVNOST SPOLOVA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95288" y="4962525"/>
            <a:ext cx="8281987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400" b="0" dirty="0" err="1" smtClean="0">
                <a:cs typeface="+mn-cs"/>
              </a:rPr>
              <a:t>Preobraženska</a:t>
            </a:r>
            <a:r>
              <a:rPr lang="hr-HR" sz="1400" b="0" dirty="0" smtClean="0">
                <a:cs typeface="+mn-cs"/>
              </a:rPr>
              <a:t> 4/I, 10000 Zagreb, </a:t>
            </a:r>
            <a:r>
              <a:rPr lang="hr-HR" sz="1400" b="0" dirty="0" err="1" smtClean="0">
                <a:cs typeface="+mn-cs"/>
              </a:rPr>
              <a:t>tel</a:t>
            </a:r>
            <a:r>
              <a:rPr lang="hr-HR" sz="1400" b="0" dirty="0" smtClean="0">
                <a:cs typeface="+mn-cs"/>
              </a:rPr>
              <a:t>: 48 48 100, </a:t>
            </a:r>
            <a:r>
              <a:rPr lang="hr-HR" sz="1400" b="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ravnopravnost@</a:t>
            </a:r>
            <a:r>
              <a:rPr lang="hr-HR" sz="1400" b="0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prs.hr</a:t>
            </a:r>
            <a:r>
              <a:rPr lang="hr-HR" sz="1400" b="0" dirty="0" smtClean="0">
                <a:cs typeface="+mn-cs"/>
              </a:rPr>
              <a:t>, www.prs.hr</a:t>
            </a:r>
          </a:p>
        </p:txBody>
      </p:sp>
      <p:sp>
        <p:nvSpPr>
          <p:cNvPr id="60420" name="TextBox 1"/>
          <p:cNvSpPr txBox="1">
            <a:spLocks noChangeArrowheads="1"/>
          </p:cNvSpPr>
          <p:nvPr/>
        </p:nvSpPr>
        <p:spPr bwMode="auto">
          <a:xfrm>
            <a:off x="1260475" y="5272088"/>
            <a:ext cx="6689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A21A5C"/>
                </a:solidFill>
              </a:rPr>
              <a:t>Višnja Ljubičić, dipl.iur., </a:t>
            </a:r>
            <a:r>
              <a:rPr lang="hr-HR" sz="1400" b="1">
                <a:solidFill>
                  <a:srgbClr val="A21A5C"/>
                </a:solidFill>
              </a:rPr>
              <a:t>pravobraniteljica za ravnopravnost spolova</a:t>
            </a:r>
          </a:p>
        </p:txBody>
      </p:sp>
      <p:pic>
        <p:nvPicPr>
          <p:cNvPr id="60421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5813" y="5641975"/>
            <a:ext cx="1628775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017328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/>
              <a:t>UN</a:t>
            </a:r>
          </a:p>
          <a:p>
            <a:endParaRPr lang="en-GB" sz="2000" dirty="0"/>
          </a:p>
          <a:p>
            <a:r>
              <a:rPr lang="hr-HR" b="1" dirty="0" smtClean="0"/>
              <a:t>U </a:t>
            </a:r>
            <a:r>
              <a:rPr lang="hr-HR" b="1" dirty="0"/>
              <a:t>2002. </a:t>
            </a:r>
            <a:r>
              <a:rPr lang="hr-HR" b="1" dirty="0" smtClean="0"/>
              <a:t>godini, </a:t>
            </a:r>
            <a:r>
              <a:rPr lang="hr-HR" b="1" dirty="0"/>
              <a:t>150 </a:t>
            </a:r>
            <a:r>
              <a:rPr lang="hr-HR" b="1" dirty="0" smtClean="0"/>
              <a:t>mil. </a:t>
            </a:r>
            <a:r>
              <a:rPr lang="hr-HR" b="1" dirty="0"/>
              <a:t>djevojčica i 73 </a:t>
            </a:r>
            <a:r>
              <a:rPr lang="hr-HR" b="1" dirty="0" smtClean="0"/>
              <a:t>mil. </a:t>
            </a:r>
            <a:r>
              <a:rPr lang="hr-HR" b="1" dirty="0"/>
              <a:t>dječaka do 18 </a:t>
            </a:r>
            <a:r>
              <a:rPr lang="hr-HR" b="1" dirty="0" smtClean="0"/>
              <a:t>god. života </a:t>
            </a:r>
            <a:r>
              <a:rPr lang="hr-HR" b="1" dirty="0"/>
              <a:t>diljem svijeta u sportu susrelo se sa seksualnim nasiljem koje uključuje fizički </a:t>
            </a:r>
            <a:r>
              <a:rPr lang="hr-HR" b="1" dirty="0" smtClean="0"/>
              <a:t>dodir.</a:t>
            </a:r>
          </a:p>
          <a:p>
            <a:r>
              <a:rPr lang="hr-HR" dirty="0" smtClean="0"/>
              <a:t>(</a:t>
            </a:r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/>
              <a:t>on </a:t>
            </a:r>
            <a:r>
              <a:rPr lang="hr-HR" dirty="0" err="1"/>
              <a:t>violence</a:t>
            </a:r>
            <a:r>
              <a:rPr lang="hr-HR" dirty="0"/>
              <a:t> </a:t>
            </a:r>
            <a:r>
              <a:rPr lang="hr-HR" dirty="0" err="1"/>
              <a:t>against</a:t>
            </a:r>
            <a:r>
              <a:rPr lang="hr-HR" dirty="0"/>
              <a:t> </a:t>
            </a:r>
            <a:r>
              <a:rPr lang="hr-HR" dirty="0" err="1"/>
              <a:t>children</a:t>
            </a:r>
            <a:r>
              <a:rPr lang="hr-HR" dirty="0"/>
              <a:t>, UN 2006</a:t>
            </a:r>
            <a:r>
              <a:rPr lang="hr-HR" dirty="0" smtClean="0"/>
              <a:t>.)</a:t>
            </a:r>
            <a:endParaRPr lang="en-GB" dirty="0"/>
          </a:p>
          <a:p>
            <a:r>
              <a:rPr lang="hr-HR" sz="1600" dirty="0" smtClean="0"/>
              <a:t> </a:t>
            </a:r>
            <a:endParaRPr lang="en-GB" sz="1600" dirty="0" smtClean="0"/>
          </a:p>
          <a:p>
            <a:r>
              <a:rPr lang="hr-HR" sz="2000" b="1" dirty="0" smtClean="0"/>
              <a:t>VIJEĆE EUROPE</a:t>
            </a:r>
          </a:p>
          <a:p>
            <a:endParaRPr lang="en-GB" sz="2000" dirty="0"/>
          </a:p>
          <a:p>
            <a:r>
              <a:rPr lang="hr-HR" sz="2000" dirty="0" smtClean="0"/>
              <a:t>Rezolucija </a:t>
            </a:r>
            <a:r>
              <a:rPr lang="hr-HR" sz="2000" dirty="0"/>
              <a:t>3/2000 o prevenciji seksualnog uznemiravanja žena, mladih ljudi i djece u </a:t>
            </a:r>
            <a:r>
              <a:rPr lang="hr-HR" sz="2000" dirty="0" smtClean="0"/>
              <a:t>sportu</a:t>
            </a:r>
            <a:endParaRPr lang="en-GB" sz="2000" dirty="0"/>
          </a:p>
          <a:p>
            <a:r>
              <a:rPr lang="hr-HR" sz="2000" dirty="0" smtClean="0"/>
              <a:t>Preporuka </a:t>
            </a:r>
            <a:r>
              <a:rPr lang="hr-HR" sz="2000" dirty="0"/>
              <a:t>1701(2005) „Diskriminacija žena i djevojčica u </a:t>
            </a:r>
            <a:r>
              <a:rPr lang="hr-HR" sz="2000" dirty="0" smtClean="0"/>
              <a:t>sportu”</a:t>
            </a:r>
            <a:endParaRPr lang="en-GB" sz="2000" dirty="0"/>
          </a:p>
          <a:p>
            <a:r>
              <a:rPr lang="hr-HR" sz="2000" dirty="0" smtClean="0"/>
              <a:t>Preporuka </a:t>
            </a:r>
            <a:r>
              <a:rPr lang="hr-HR" sz="2000" dirty="0"/>
              <a:t>CM/</a:t>
            </a:r>
            <a:r>
              <a:rPr lang="hr-HR" sz="2000" dirty="0" err="1"/>
              <a:t>Rec</a:t>
            </a:r>
            <a:r>
              <a:rPr lang="hr-HR" sz="2000" dirty="0"/>
              <a:t>(2015)2 o </a:t>
            </a:r>
            <a:r>
              <a:rPr lang="hr-HR" sz="2000" dirty="0" smtClean="0"/>
              <a:t>rodno-osviještenoj </a:t>
            </a:r>
            <a:r>
              <a:rPr lang="hr-HR" sz="2000" dirty="0"/>
              <a:t>politici u sportu </a:t>
            </a:r>
            <a:endParaRPr lang="en-GB" sz="2000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21288"/>
            <a:ext cx="13668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4213" y="4763"/>
            <a:ext cx="7693025" cy="338137"/>
          </a:xfrm>
          <a:prstGeom prst="rect">
            <a:avLst/>
          </a:prstGeom>
          <a:solidFill>
            <a:srgbClr val="A21A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600" b="1" dirty="0" smtClean="0">
                <a:solidFill>
                  <a:schemeClr val="bg1"/>
                </a:solidFill>
                <a:latin typeface="Cambria" pitchFamily="18" charset="0"/>
              </a:rPr>
              <a:t>PRAVOBRANITELJICA </a:t>
            </a:r>
            <a:r>
              <a:rPr lang="hr-HR" altLang="sr-Latn-RS" sz="1600" b="1" dirty="0">
                <a:solidFill>
                  <a:schemeClr val="bg1"/>
                </a:solidFill>
                <a:latin typeface="Cambria" pitchFamily="18" charset="0"/>
              </a:rPr>
              <a:t>ZA RAVNOPRAVNOST SPOLOVA RH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213" y="368784"/>
            <a:ext cx="777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b="1" dirty="0" smtClean="0"/>
              <a:t>O raširenosti ovog problema svjedoče brojni međunarodni dokumenti: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77072"/>
            <a:ext cx="1656606" cy="88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1064518" cy="66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1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263552"/>
            <a:ext cx="75065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i="1" dirty="0" smtClean="0"/>
              <a:t>"</a:t>
            </a:r>
            <a:r>
              <a:rPr lang="hr-HR" sz="2800" b="1" i="1" dirty="0"/>
              <a:t>Rodno uvjetovano nasilje i negativni stereotipi </a:t>
            </a:r>
            <a:r>
              <a:rPr lang="hr-HR" sz="2800" b="1" i="1" dirty="0">
                <a:solidFill>
                  <a:srgbClr val="A21A5C"/>
                </a:solidFill>
              </a:rPr>
              <a:t>vrlo su rašireni u </a:t>
            </a:r>
            <a:r>
              <a:rPr lang="hr-HR" sz="2800" b="1" i="1" dirty="0" smtClean="0">
                <a:solidFill>
                  <a:srgbClr val="A21A5C"/>
                </a:solidFill>
              </a:rPr>
              <a:t>sportu” </a:t>
            </a:r>
            <a:r>
              <a:rPr lang="hr-HR" sz="2000" b="1" i="1" dirty="0" smtClean="0">
                <a:solidFill>
                  <a:srgbClr val="A21A5C"/>
                </a:solidFill>
              </a:rPr>
              <a:t>– </a:t>
            </a:r>
          </a:p>
          <a:p>
            <a:endParaRPr lang="hr-HR" sz="2000" b="1" i="1" dirty="0">
              <a:solidFill>
                <a:srgbClr val="A21A5C"/>
              </a:solidFill>
            </a:endParaRPr>
          </a:p>
          <a:p>
            <a:pPr algn="just"/>
            <a:r>
              <a:rPr lang="hr-HR" sz="2000" dirty="0" smtClean="0"/>
              <a:t>Europska komisija „</a:t>
            </a:r>
            <a:r>
              <a:rPr lang="hr-HR" sz="2000" dirty="0"/>
              <a:t>Strateško djelovanje za ravnopravnost spolova 2016.-2019</a:t>
            </a:r>
            <a:r>
              <a:rPr lang="hr-HR" sz="2000" dirty="0" smtClean="0"/>
              <a:t>.“</a:t>
            </a:r>
          </a:p>
          <a:p>
            <a:endParaRPr lang="hr-HR" sz="2000" dirty="0" smtClean="0"/>
          </a:p>
          <a:p>
            <a:r>
              <a:rPr lang="hr-HR" sz="2000" dirty="0">
                <a:solidFill>
                  <a:prstClr val="black"/>
                </a:solidFill>
              </a:rPr>
              <a:t>"Prevladavajući podaci o rodnom i seksualnom uznemiravanju u sportu variraju između </a:t>
            </a:r>
            <a:r>
              <a:rPr lang="hr-HR" sz="2000" b="1" dirty="0">
                <a:solidFill>
                  <a:prstClr val="black"/>
                </a:solidFill>
              </a:rPr>
              <a:t>14 - 73% </a:t>
            </a:r>
            <a:r>
              <a:rPr lang="hr-HR" sz="2000" dirty="0">
                <a:solidFill>
                  <a:prstClr val="black"/>
                </a:solidFill>
              </a:rPr>
              <a:t>u 9 europskih </a:t>
            </a:r>
            <a:r>
              <a:rPr lang="hr-HR" sz="2000" dirty="0" err="1">
                <a:solidFill>
                  <a:prstClr val="black"/>
                </a:solidFill>
              </a:rPr>
              <a:t>zema</a:t>
            </a:r>
            <a:r>
              <a:rPr lang="hr-HR" sz="2000" dirty="0">
                <a:solidFill>
                  <a:prstClr val="black"/>
                </a:solidFill>
              </a:rPr>
              <a:t>­</a:t>
            </a:r>
            <a:r>
              <a:rPr lang="hr-HR" sz="2000" dirty="0" err="1">
                <a:solidFill>
                  <a:prstClr val="black"/>
                </a:solidFill>
              </a:rPr>
              <a:t>lja</a:t>
            </a:r>
            <a:r>
              <a:rPr lang="hr-HR" sz="2000" dirty="0">
                <a:solidFill>
                  <a:prstClr val="black"/>
                </a:solidFill>
              </a:rPr>
              <a:t> koje su provele empirijske studije u tom </a:t>
            </a:r>
            <a:r>
              <a:rPr lang="hr-HR" sz="2000" dirty="0" smtClean="0">
                <a:solidFill>
                  <a:prstClr val="black"/>
                </a:solidFill>
              </a:rPr>
              <a:t>području.</a:t>
            </a:r>
            <a:endParaRPr lang="en-GB" sz="2000" dirty="0"/>
          </a:p>
          <a:p>
            <a:endParaRPr lang="en-GB" sz="2000" b="1" i="1" dirty="0">
              <a:solidFill>
                <a:srgbClr val="A21A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975" y="497088"/>
            <a:ext cx="828092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hr-HR" sz="2400" b="1" i="1" dirty="0" smtClean="0">
                <a:solidFill>
                  <a:srgbClr val="A21A5C"/>
                </a:solidFill>
              </a:rPr>
              <a:t>Međunarodni dokumenti</a:t>
            </a:r>
            <a:endParaRPr lang="hr-HR" sz="2400" b="1" i="1" dirty="0">
              <a:solidFill>
                <a:srgbClr val="A21A5C"/>
              </a:solidFill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704" y="5589240"/>
            <a:ext cx="13668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536" y="116632"/>
            <a:ext cx="8352927" cy="369332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 smtClean="0">
                <a:solidFill>
                  <a:schemeClr val="bg1"/>
                </a:solidFill>
                <a:latin typeface="Cambria" pitchFamily="18" charset="0"/>
              </a:rPr>
              <a:t>PRAVOBRANITELJICA ZA RAVNOPRAVNOST SPOLOVA RH</a:t>
            </a:r>
            <a:endParaRPr lang="hr-HR" altLang="sr-Latn-RS" sz="18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AutoShape 2" descr="Slikovni rezultat za european commiss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Slikovni rezultat za european commiss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96752"/>
            <a:ext cx="4295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9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8268" y="322422"/>
            <a:ext cx="5184576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3200" b="1" dirty="0" smtClean="0">
                <a:solidFill>
                  <a:srgbClr val="A21A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Seksualno uznemiravanje</a:t>
            </a:r>
            <a:endParaRPr lang="en-US" sz="3200" b="1" dirty="0">
              <a:solidFill>
                <a:srgbClr val="A21A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77443" y="1052736"/>
            <a:ext cx="81676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hr-HR" altLang="sr-Latn-RS" b="1" dirty="0" smtClean="0">
              <a:latin typeface="Arial" charset="0"/>
            </a:endParaRPr>
          </a:p>
          <a:p>
            <a:pPr marL="342900" indent="-342900"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hr-HR" altLang="sr-Latn-RS" b="1" dirty="0" smtClean="0">
                <a:latin typeface="Arial" charset="0"/>
              </a:rPr>
              <a:t>Pritužbe podnose isključivo žene – tržište rada</a:t>
            </a:r>
          </a:p>
          <a:p>
            <a:pPr marL="342900" indent="-342900"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hr-HR" altLang="sr-Latn-RS" b="1" dirty="0" smtClean="0">
              <a:latin typeface="Arial" charset="0"/>
            </a:endParaRPr>
          </a:p>
          <a:p>
            <a:pPr marL="342900" indent="-342900"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hr-HR" altLang="sr-Latn-RS" b="1" dirty="0" smtClean="0">
                <a:latin typeface="Arial" charset="0"/>
              </a:rPr>
              <a:t>Jedna pritužba – područje sporta </a:t>
            </a:r>
            <a:r>
              <a:rPr lang="hr-HR" altLang="sr-Latn-RS" dirty="0">
                <a:latin typeface="Arial" charset="0"/>
              </a:rPr>
              <a:t>vezano za postupanje trenera </a:t>
            </a:r>
            <a:r>
              <a:rPr lang="hr-HR" altLang="sr-Latn-RS" dirty="0" smtClean="0">
                <a:latin typeface="Arial" charset="0"/>
              </a:rPr>
              <a:t>jedne ženske reprezentacije </a:t>
            </a:r>
            <a:r>
              <a:rPr lang="hr-HR" altLang="sr-Latn-RS" dirty="0">
                <a:latin typeface="Arial" charset="0"/>
              </a:rPr>
              <a:t>prema </a:t>
            </a:r>
            <a:r>
              <a:rPr lang="hr-HR" altLang="sr-Latn-RS" dirty="0" smtClean="0">
                <a:latin typeface="Arial" charset="0"/>
              </a:rPr>
              <a:t>igračicama (psihičko i fizičko zlostavljanje)</a:t>
            </a:r>
            <a:endParaRPr lang="hr-HR" altLang="sr-Latn-RS" b="1" dirty="0" smtClean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r>
              <a:rPr lang="hr-HR" altLang="sr-Latn-RS" b="1" dirty="0" smtClean="0">
                <a:latin typeface="Arial" charset="0"/>
              </a:rPr>
              <a:t>    </a:t>
            </a:r>
            <a:endParaRPr lang="hr-HR" altLang="sr-Latn-RS" dirty="0" smtClean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r>
              <a:rPr lang="hr-HR" altLang="sr-Latn-RS" dirty="0" smtClean="0">
                <a:latin typeface="Arial" charset="0"/>
              </a:rPr>
              <a:t>Sportski </a:t>
            </a:r>
            <a:r>
              <a:rPr lang="hr-HR" altLang="sr-Latn-RS" dirty="0">
                <a:latin typeface="Arial" charset="0"/>
              </a:rPr>
              <a:t>savez nije do kraja ispitao sumnju na uznemiravanje, ali je odmah nakon obraćanja </a:t>
            </a:r>
            <a:r>
              <a:rPr lang="hr-HR" altLang="sr-Latn-RS" dirty="0" smtClean="0">
                <a:latin typeface="Arial" charset="0"/>
              </a:rPr>
              <a:t>PRS </a:t>
            </a:r>
            <a:r>
              <a:rPr lang="hr-HR" altLang="sr-Latn-RS" dirty="0">
                <a:latin typeface="Arial" charset="0"/>
              </a:rPr>
              <a:t>smijenio </a:t>
            </a:r>
            <a:r>
              <a:rPr lang="hr-HR" altLang="sr-Latn-RS" dirty="0" smtClean="0">
                <a:latin typeface="Arial" charset="0"/>
              </a:rPr>
              <a:t>trenera </a:t>
            </a:r>
            <a:r>
              <a:rPr lang="hr-HR" altLang="sr-Latn-RS" dirty="0">
                <a:latin typeface="Arial" charset="0"/>
              </a:rPr>
              <a:t>„zbog loše komunikacije s njim“.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endParaRPr lang="hr-HR" altLang="sr-Latn-RS" dirty="0" smtClean="0">
              <a:latin typeface="Arial" charset="0"/>
            </a:endParaRPr>
          </a:p>
        </p:txBody>
      </p:sp>
      <p:pic>
        <p:nvPicPr>
          <p:cNvPr id="19460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6" y="5719763"/>
            <a:ext cx="13668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 Box 4"/>
          <p:cNvSpPr txBox="1">
            <a:spLocks noChangeArrowheads="1"/>
          </p:cNvSpPr>
          <p:nvPr/>
        </p:nvSpPr>
        <p:spPr bwMode="auto">
          <a:xfrm>
            <a:off x="684213" y="4763"/>
            <a:ext cx="7693025" cy="338137"/>
          </a:xfrm>
          <a:prstGeom prst="rect">
            <a:avLst/>
          </a:prstGeom>
          <a:solidFill>
            <a:srgbClr val="A21A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600" b="1" dirty="0" smtClean="0">
                <a:solidFill>
                  <a:schemeClr val="bg1"/>
                </a:solidFill>
                <a:latin typeface="Cambria" pitchFamily="18" charset="0"/>
              </a:rPr>
              <a:t>PRAVOBRANITELJICA </a:t>
            </a:r>
            <a:r>
              <a:rPr lang="hr-HR" altLang="sr-Latn-RS" sz="1600" b="1" dirty="0">
                <a:solidFill>
                  <a:schemeClr val="bg1"/>
                </a:solidFill>
                <a:latin typeface="Cambria" pitchFamily="18" charset="0"/>
              </a:rPr>
              <a:t>ZA RAVNOPRAVNOST SPOLOVA </a:t>
            </a:r>
            <a:r>
              <a:rPr lang="hr-HR" altLang="sr-Latn-RS" sz="1600" b="1" dirty="0" smtClean="0">
                <a:solidFill>
                  <a:schemeClr val="bg1"/>
                </a:solidFill>
                <a:latin typeface="Cambria" pitchFamily="18" charset="0"/>
              </a:rPr>
              <a:t>RH - iskustva</a:t>
            </a:r>
            <a:endParaRPr lang="hr-HR" altLang="sr-Latn-RS" sz="16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9140" y="906622"/>
            <a:ext cx="76322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altLang="sr-Latn-RS" dirty="0"/>
              <a:t>Pretpostavka da se </a:t>
            </a:r>
            <a:r>
              <a:rPr lang="hr-HR" altLang="sr-Latn-RS" b="1" dirty="0"/>
              <a:t>zastupljenost seksualnog uznemiravanja u području sporta ne razlikuje od svih drugih područja života, pogotovo onog na tržištu rada.</a:t>
            </a:r>
            <a:endParaRPr lang="en-US" alt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1858268" y="322422"/>
            <a:ext cx="5184576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3200" b="1" dirty="0" smtClean="0">
                <a:solidFill>
                  <a:srgbClr val="A21A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Seksualno uznemiravanje</a:t>
            </a:r>
            <a:endParaRPr lang="en-US" sz="3200" b="1" dirty="0">
              <a:solidFill>
                <a:srgbClr val="A21A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4213" y="4763"/>
            <a:ext cx="7693025" cy="338137"/>
          </a:xfrm>
          <a:prstGeom prst="rect">
            <a:avLst/>
          </a:prstGeom>
          <a:solidFill>
            <a:srgbClr val="A21A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600" b="1" dirty="0" smtClean="0">
                <a:solidFill>
                  <a:schemeClr val="bg1"/>
                </a:solidFill>
                <a:latin typeface="Cambria" pitchFamily="18" charset="0"/>
              </a:rPr>
              <a:t>PRAVOBRANITELJICA </a:t>
            </a:r>
            <a:r>
              <a:rPr lang="hr-HR" altLang="sr-Latn-RS" sz="1600" b="1" dirty="0">
                <a:solidFill>
                  <a:schemeClr val="bg1"/>
                </a:solidFill>
                <a:latin typeface="Cambria" pitchFamily="18" charset="0"/>
              </a:rPr>
              <a:t>ZA RAVNOPRAVNOST SPOLOVA RH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1920" y="2062127"/>
            <a:ext cx="46805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Seksualno uznemiravanje se najčešće ne prijavljuje : </a:t>
            </a:r>
          </a:p>
          <a:p>
            <a:endParaRPr lang="hr-HR" sz="2000" dirty="0"/>
          </a:p>
          <a:p>
            <a:r>
              <a:rPr lang="hr-HR" sz="2000" dirty="0" smtClean="0"/>
              <a:t>- zbog straha od osobe koja joj je nadređena,</a:t>
            </a:r>
          </a:p>
          <a:p>
            <a:r>
              <a:rPr lang="hr-HR" sz="2000" dirty="0" smtClean="0"/>
              <a:t>- zbog nelagode, </a:t>
            </a:r>
          </a:p>
          <a:p>
            <a:r>
              <a:rPr lang="hr-HR" sz="2000" dirty="0" smtClean="0"/>
              <a:t>- zbog bojazni da će biti u nepovoljnijoj situaciji zbog prijavljivanja, </a:t>
            </a:r>
          </a:p>
          <a:p>
            <a:r>
              <a:rPr lang="hr-HR" sz="2000" dirty="0" smtClean="0"/>
              <a:t>- zbog straha da joj nitko neće vjerovati,</a:t>
            </a:r>
          </a:p>
          <a:p>
            <a:r>
              <a:rPr lang="hr-HR" sz="2000" dirty="0" smtClean="0"/>
              <a:t>- zbog straha da će ju eventualno druge igračice osuđivati jer će se prijava i na njih reflektirati i sl. </a:t>
            </a:r>
          </a:p>
          <a:p>
            <a:endParaRPr lang="hr-HR" dirty="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6" y="5719763"/>
            <a:ext cx="13668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36912"/>
            <a:ext cx="20574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2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030" y="2548657"/>
            <a:ext cx="5111045" cy="3938424"/>
          </a:xfrm>
          <a:prstGeom prst="rect">
            <a:avLst/>
          </a:prstGeom>
        </p:spPr>
      </p:pic>
      <p:pic>
        <p:nvPicPr>
          <p:cNvPr id="4199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4" y="5661025"/>
            <a:ext cx="15478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50674" y="1628800"/>
            <a:ext cx="81329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hr-HR" altLang="sr-Latn-RS" b="1" dirty="0" smtClean="0">
                <a:solidFill>
                  <a:srgbClr val="A21A5C"/>
                </a:solidFill>
                <a:latin typeface="Arial" charset="0"/>
              </a:rPr>
              <a:t>Seksističko prikazivanje sportašica može pridonijeti različitim oblicima rodno utemeljenog nasilja !</a:t>
            </a:r>
            <a:endParaRPr lang="en-US" altLang="sr-Latn-RS" dirty="0">
              <a:solidFill>
                <a:srgbClr val="A21A5C"/>
              </a:solidFill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84213" y="4763"/>
            <a:ext cx="7693025" cy="338137"/>
          </a:xfrm>
          <a:prstGeom prst="rect">
            <a:avLst/>
          </a:prstGeom>
          <a:solidFill>
            <a:srgbClr val="A21A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600" b="1" dirty="0" smtClean="0">
                <a:solidFill>
                  <a:schemeClr val="bg1"/>
                </a:solidFill>
                <a:latin typeface="Cambria" pitchFamily="18" charset="0"/>
              </a:rPr>
              <a:t>PRAVOBRANITELJICA </a:t>
            </a:r>
            <a:r>
              <a:rPr lang="hr-HR" altLang="sr-Latn-RS" sz="1600" b="1" dirty="0">
                <a:solidFill>
                  <a:schemeClr val="bg1"/>
                </a:solidFill>
                <a:latin typeface="Cambria" pitchFamily="18" charset="0"/>
              </a:rPr>
              <a:t>ZA RAVNOPRAVNOST SPOLOVA RH</a:t>
            </a:r>
          </a:p>
        </p:txBody>
      </p:sp>
      <p:sp>
        <p:nvSpPr>
          <p:cNvPr id="2" name="Rectangle 1"/>
          <p:cNvSpPr/>
          <p:nvPr/>
        </p:nvSpPr>
        <p:spPr>
          <a:xfrm>
            <a:off x="650674" y="342900"/>
            <a:ext cx="78097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/>
              <a:t>Seksizam u medijskom načinu prikazivanja sportašica također se ne razlikuje od seksističkog prikazivanja žena u okviru drugih područja.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745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764704"/>
            <a:ext cx="56327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 smtClean="0"/>
              <a:t>Zastupljenost </a:t>
            </a:r>
            <a:r>
              <a:rPr lang="hr-HR" sz="2800" b="1" dirty="0"/>
              <a:t>tema </a:t>
            </a:r>
            <a:r>
              <a:rPr lang="hr-HR" sz="2800" b="1" dirty="0" smtClean="0"/>
              <a:t>o ženama u </a:t>
            </a:r>
            <a:r>
              <a:rPr lang="hr-HR" sz="2800" b="1" dirty="0"/>
              <a:t>sportu </a:t>
            </a:r>
            <a:r>
              <a:rPr lang="hr-HR" sz="2800" b="1" dirty="0" smtClean="0"/>
              <a:t>od 4 do 6%</a:t>
            </a:r>
            <a:endParaRPr lang="hr-HR" sz="2800" dirty="0"/>
          </a:p>
        </p:txBody>
      </p:sp>
      <p:sp>
        <p:nvSpPr>
          <p:cNvPr id="3" name="Rectangle 2"/>
          <p:cNvSpPr/>
          <p:nvPr/>
        </p:nvSpPr>
        <p:spPr>
          <a:xfrm>
            <a:off x="562579" y="2312849"/>
            <a:ext cx="820891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Istraživanje </a:t>
            </a:r>
            <a:r>
              <a:rPr lang="hr-HR" dirty="0"/>
              <a:t>PRS </a:t>
            </a:r>
            <a:r>
              <a:rPr lang="hr-HR" dirty="0" smtClean="0"/>
              <a:t>o zastupljenosti i načinu prikazivanja žena i muškaraca na naslovnicama Internet portala (2012.) na ukupno </a:t>
            </a:r>
            <a:r>
              <a:rPr lang="hr-HR" b="1" dirty="0" smtClean="0">
                <a:solidFill>
                  <a:srgbClr val="A21A5C"/>
                </a:solidFill>
              </a:rPr>
              <a:t>12.241 </a:t>
            </a:r>
            <a:r>
              <a:rPr lang="hr-HR" b="1" dirty="0">
                <a:solidFill>
                  <a:srgbClr val="A21A5C"/>
                </a:solidFill>
              </a:rPr>
              <a:t>članaka s fotografijom  </a:t>
            </a:r>
            <a:r>
              <a:rPr lang="hr-HR" dirty="0" smtClean="0"/>
              <a:t>pokazalo da su: </a:t>
            </a:r>
          </a:p>
          <a:p>
            <a:pPr marL="285750" indent="-285750">
              <a:buFontTx/>
              <a:buChar char="-"/>
            </a:pPr>
            <a:r>
              <a:rPr lang="hr-HR" b="1" dirty="0" smtClean="0"/>
              <a:t>u </a:t>
            </a:r>
            <a:r>
              <a:rPr lang="hr-HR" b="1" dirty="0"/>
              <a:t>sportskim temama </a:t>
            </a:r>
            <a:r>
              <a:rPr lang="hr-HR" b="1" dirty="0" smtClean="0"/>
              <a:t>muškarci </a:t>
            </a:r>
            <a:r>
              <a:rPr lang="hr-HR" b="1" dirty="0"/>
              <a:t>zastupljeni 94%, žene sa </a:t>
            </a:r>
            <a:r>
              <a:rPr lang="hr-HR" sz="2400" b="1" dirty="0">
                <a:solidFill>
                  <a:srgbClr val="A21A5C"/>
                </a:solidFill>
              </a:rPr>
              <a:t>6</a:t>
            </a:r>
            <a:r>
              <a:rPr lang="hr-HR" sz="2400" b="1" dirty="0" smtClean="0">
                <a:solidFill>
                  <a:srgbClr val="A21A5C"/>
                </a:solidFill>
              </a:rPr>
              <a:t>%</a:t>
            </a:r>
          </a:p>
          <a:p>
            <a:endParaRPr lang="hr-HR" dirty="0" smtClean="0"/>
          </a:p>
          <a:p>
            <a:r>
              <a:rPr lang="hr-HR" dirty="0" smtClean="0"/>
              <a:t>Muškarci se </a:t>
            </a:r>
            <a:r>
              <a:rPr lang="hr-HR" dirty="0"/>
              <a:t>pojavljuju na </a:t>
            </a:r>
            <a:r>
              <a:rPr lang="hr-HR" b="1" dirty="0"/>
              <a:t>99% fotografija i vijesti vezanih uz </a:t>
            </a:r>
            <a:r>
              <a:rPr lang="hr-HR" b="1" i="1" dirty="0"/>
              <a:t>ekipni sport</a:t>
            </a:r>
            <a:endParaRPr lang="hr-HR" dirty="0"/>
          </a:p>
          <a:p>
            <a:r>
              <a:rPr lang="hr-HR" dirty="0" smtClean="0"/>
              <a:t>Muškarci se pojavljuju </a:t>
            </a:r>
            <a:r>
              <a:rPr lang="hr-HR" dirty="0"/>
              <a:t>na </a:t>
            </a:r>
            <a:r>
              <a:rPr lang="hr-HR" b="1" dirty="0"/>
              <a:t>84% fotografija i vijesti vezanih uz </a:t>
            </a:r>
            <a:r>
              <a:rPr lang="hr-HR" b="1" i="1" dirty="0"/>
              <a:t>pojedinačni sport</a:t>
            </a:r>
            <a:endParaRPr lang="hr-HR" dirty="0"/>
          </a:p>
          <a:p>
            <a:endParaRPr lang="hr-HR" dirty="0"/>
          </a:p>
          <a:p>
            <a:pPr lvl="0"/>
            <a:r>
              <a:rPr lang="hr-HR" dirty="0" smtClean="0"/>
              <a:t>- Istraživanje AEM (2016) „</a:t>
            </a:r>
            <a:r>
              <a:rPr lang="hr-HR" i="1" dirty="0" smtClean="0"/>
              <a:t>Ravnopravnost </a:t>
            </a:r>
            <a:r>
              <a:rPr lang="hr-HR" i="1" dirty="0"/>
              <a:t>muškaraca i žena u sportskim programima audiovizualnih </a:t>
            </a:r>
            <a:r>
              <a:rPr lang="hr-HR" i="1" dirty="0" smtClean="0"/>
              <a:t>medija</a:t>
            </a:r>
            <a:r>
              <a:rPr lang="hr-HR" dirty="0" smtClean="0"/>
              <a:t>”, </a:t>
            </a:r>
            <a:r>
              <a:rPr lang="hr-HR" b="1" dirty="0" smtClean="0"/>
              <a:t>prisutnosti </a:t>
            </a:r>
            <a:r>
              <a:rPr lang="hr-HR" b="1" dirty="0"/>
              <a:t>ženskog sporta u središnjim informativnim emisijama</a:t>
            </a:r>
            <a:r>
              <a:rPr lang="hr-HR" dirty="0"/>
              <a:t> </a:t>
            </a:r>
            <a:r>
              <a:rPr lang="hr-HR" dirty="0" smtClean="0"/>
              <a:t>HRT-a, RTL-a </a:t>
            </a:r>
            <a:r>
              <a:rPr lang="hr-HR" dirty="0"/>
              <a:t>i Nova </a:t>
            </a:r>
            <a:r>
              <a:rPr lang="hr-HR" dirty="0" smtClean="0"/>
              <a:t>TV </a:t>
            </a:r>
            <a:r>
              <a:rPr lang="hr-HR" b="1" dirty="0" smtClean="0"/>
              <a:t>= </a:t>
            </a:r>
            <a:r>
              <a:rPr lang="hr-HR" sz="2800" b="1" dirty="0" smtClean="0">
                <a:solidFill>
                  <a:srgbClr val="A21A5C"/>
                </a:solidFill>
              </a:rPr>
              <a:t>4%</a:t>
            </a:r>
          </a:p>
          <a:p>
            <a:endParaRPr lang="hr-HR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536" y="116632"/>
            <a:ext cx="8352927" cy="369332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 smtClean="0">
                <a:solidFill>
                  <a:schemeClr val="bg1"/>
                </a:solidFill>
                <a:latin typeface="Cambria" pitchFamily="18" charset="0"/>
              </a:rPr>
              <a:t>PRAVOBRANITELJICA ZA RAVNOPRAVNOST SPOLOVA RH</a:t>
            </a:r>
            <a:endParaRPr lang="hr-HR" altLang="sr-Latn-RS" sz="18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2419" y="5805264"/>
            <a:ext cx="1329071" cy="72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ttp://cdn.regionalexpress.hr/images/uploads/ggmqgqnlqfvmdynwu322tb0iqxgui61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17" y="764704"/>
            <a:ext cx="2376265" cy="141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2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59" y="1168588"/>
            <a:ext cx="792088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/>
              <a:t>prema kojem se ravna i HRT, </a:t>
            </a:r>
            <a:r>
              <a:rPr lang="hr-HR" sz="2000" b="1" dirty="0" smtClean="0"/>
              <a:t>učvršćuje </a:t>
            </a:r>
            <a:r>
              <a:rPr lang="hr-HR" sz="2000" b="1" dirty="0"/>
              <a:t>postojeći stereotip da je sport u ženskoj konkurenciji manje vrijedan od sporta u </a:t>
            </a:r>
            <a:r>
              <a:rPr lang="hr-HR" sz="2000" b="1" dirty="0" smtClean="0"/>
              <a:t>muškoj konkurenciji.</a:t>
            </a:r>
          </a:p>
          <a:p>
            <a:endParaRPr lang="hr-HR" sz="2000" dirty="0" smtClean="0"/>
          </a:p>
          <a:p>
            <a:pPr algn="just"/>
            <a:r>
              <a:rPr lang="hr-HR" sz="2000" dirty="0" smtClean="0"/>
              <a:t>- Članak 4. navode se događaji značajni za javnost, a kod nekih sportskih događaja </a:t>
            </a:r>
            <a:r>
              <a:rPr lang="hr-HR" sz="2000" b="1" dirty="0" smtClean="0"/>
              <a:t>posebno je naznačeno </a:t>
            </a:r>
            <a:r>
              <a:rPr lang="hr-HR" sz="2000" dirty="0" smtClean="0"/>
              <a:t>da ti događaji imaju </a:t>
            </a:r>
            <a:r>
              <a:rPr lang="hr-HR" sz="2000" b="1" dirty="0" smtClean="0">
                <a:solidFill>
                  <a:srgbClr val="A21A5C"/>
                </a:solidFill>
              </a:rPr>
              <a:t>javni značaj samo u muškoj konkurenciji -</a:t>
            </a:r>
            <a:r>
              <a:rPr lang="hr-HR" sz="2000" dirty="0" smtClean="0"/>
              <a:t> </a:t>
            </a:r>
            <a:r>
              <a:rPr lang="hr-HR" i="1" dirty="0" smtClean="0"/>
              <a:t>utakmice muške hrvatske seniorske nogometne reprezentacije, finala Svjetskog i Europskog muškog prvenstva u rukometu, košarci i vaterpolu te finale Lige prvaka u muškom rukometu. </a:t>
            </a:r>
          </a:p>
          <a:p>
            <a:endParaRPr lang="hr-HR" sz="2000" dirty="0"/>
          </a:p>
          <a:p>
            <a:pPr algn="just"/>
            <a:r>
              <a:rPr lang="hr-HR" sz="2000" dirty="0" smtClean="0"/>
              <a:t>(2015) PRS skrenula  </a:t>
            </a:r>
            <a:r>
              <a:rPr lang="hr-HR" sz="2000" dirty="0"/>
              <a:t>pozornost </a:t>
            </a:r>
            <a:r>
              <a:rPr lang="hr-HR" sz="2000" dirty="0" smtClean="0"/>
              <a:t> AEM-u: </a:t>
            </a:r>
            <a:r>
              <a:rPr lang="hr-HR" sz="2000" b="1" i="1" dirty="0" smtClean="0"/>
              <a:t>Popis </a:t>
            </a:r>
            <a:r>
              <a:rPr lang="hr-HR" sz="2000" b="1" i="1" dirty="0"/>
              <a:t>značajnih događaja </a:t>
            </a:r>
            <a:r>
              <a:rPr lang="hr-HR" sz="2000" dirty="0"/>
              <a:t>nije u skladu sa </a:t>
            </a:r>
            <a:r>
              <a:rPr lang="hr-HR" sz="2000" dirty="0" smtClean="0"/>
              <a:t>ZRS </a:t>
            </a:r>
            <a:r>
              <a:rPr lang="hr-HR" sz="2000" dirty="0"/>
              <a:t>i </a:t>
            </a:r>
            <a:r>
              <a:rPr lang="hr-HR" sz="2000" dirty="0" smtClean="0"/>
              <a:t>čl.9</a:t>
            </a:r>
            <a:r>
              <a:rPr lang="hr-HR" sz="2000" dirty="0"/>
              <a:t>. Direktive 2010/13/EU </a:t>
            </a:r>
            <a:r>
              <a:rPr lang="hr-HR" sz="2000" dirty="0" smtClean="0"/>
              <a:t>EP </a:t>
            </a:r>
            <a:r>
              <a:rPr lang="hr-HR" sz="2000" dirty="0"/>
              <a:t>i Vijeća o audiovizualnim medijskim uslugama. </a:t>
            </a:r>
            <a:r>
              <a:rPr lang="hr-HR" sz="2000" dirty="0" smtClean="0"/>
              <a:t>Predložili da VEM pokrene </a:t>
            </a:r>
            <a:r>
              <a:rPr lang="hr-HR" sz="2000" dirty="0"/>
              <a:t>postupak izmjene </a:t>
            </a:r>
            <a:r>
              <a:rPr lang="hr-HR" sz="2000" dirty="0" smtClean="0"/>
              <a:t>navedenog </a:t>
            </a:r>
            <a:r>
              <a:rPr lang="hr-HR" sz="2000" dirty="0"/>
              <a:t>propisa. </a:t>
            </a:r>
            <a:endParaRPr lang="hr-HR" sz="2000" dirty="0" smtClean="0"/>
          </a:p>
          <a:p>
            <a:r>
              <a:rPr lang="hr-HR" sz="2000" dirty="0" smtClean="0"/>
              <a:t>(2018) AEM najavio izmjenu Popisa – u tijeku. </a:t>
            </a: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49920"/>
            <a:ext cx="1188132" cy="64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51820" y="491480"/>
            <a:ext cx="79208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2000" dirty="0"/>
          </a:p>
          <a:p>
            <a:endParaRPr lang="hr-HR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95536" y="116632"/>
            <a:ext cx="8352927" cy="369332"/>
          </a:xfrm>
          <a:prstGeom prst="rect">
            <a:avLst/>
          </a:prstGeom>
          <a:solidFill>
            <a:srgbClr val="A21A5C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 smtClean="0">
                <a:solidFill>
                  <a:schemeClr val="bg1"/>
                </a:solidFill>
                <a:latin typeface="Cambria" pitchFamily="18" charset="0"/>
              </a:rPr>
              <a:t>PRAVOBRANITELJICA ZA RAVNOPRAVNOST SPOLOVA RH</a:t>
            </a:r>
            <a:endParaRPr lang="hr-HR" altLang="sr-Latn-RS" sz="18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7704" y="599201"/>
            <a:ext cx="561884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rgbClr val="A21A5C"/>
                </a:solidFill>
              </a:rPr>
              <a:t>Popis značajnih događaja (NN 47/08</a:t>
            </a:r>
            <a:r>
              <a:rPr lang="hr-HR" sz="2400" b="1" dirty="0" smtClean="0">
                <a:solidFill>
                  <a:srgbClr val="A21A5C"/>
                </a:solidFill>
              </a:rPr>
              <a:t>) </a:t>
            </a:r>
            <a:endParaRPr lang="en-US" sz="2400" dirty="0">
              <a:solidFill>
                <a:srgbClr val="A21A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691" y="980728"/>
            <a:ext cx="85206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/>
              <a:t>Međunarodni olimpijski odbor </a:t>
            </a:r>
            <a:r>
              <a:rPr lang="hr-HR" sz="2000" dirty="0"/>
              <a:t>- Preporuka o poticanju uključivanja spolno mješovitih momčadskih događaja (</a:t>
            </a:r>
            <a:r>
              <a:rPr lang="hr-HR" sz="2000" i="1" dirty="0" err="1"/>
              <a:t>Olympic</a:t>
            </a:r>
            <a:r>
              <a:rPr lang="hr-HR" sz="2000" i="1" dirty="0"/>
              <a:t> </a:t>
            </a:r>
            <a:r>
              <a:rPr lang="hr-HR" sz="2000" i="1" dirty="0" err="1"/>
              <a:t>Agenda</a:t>
            </a:r>
            <a:r>
              <a:rPr lang="hr-HR" sz="2000" i="1" dirty="0"/>
              <a:t> </a:t>
            </a:r>
            <a:r>
              <a:rPr lang="hr-HR" sz="2000" i="1" dirty="0" smtClean="0"/>
              <a:t>2020</a:t>
            </a:r>
            <a:r>
              <a:rPr lang="hr-HR" sz="2000" dirty="0" smtClean="0"/>
              <a:t>) </a:t>
            </a:r>
            <a:r>
              <a:rPr lang="hr-HR" sz="2000" dirty="0"/>
              <a:t>trebala bi </a:t>
            </a:r>
            <a:r>
              <a:rPr lang="hr-HR" sz="2000" b="1" dirty="0"/>
              <a:t>pridonijeti prevenciji seksualnog uznemiravanja u dugoročnom smislu</a:t>
            </a:r>
            <a:r>
              <a:rPr lang="hr-HR" sz="2000" dirty="0" smtClean="0"/>
              <a:t>. Model će se početi </a:t>
            </a:r>
            <a:r>
              <a:rPr lang="hr-HR" sz="2000" dirty="0"/>
              <a:t>primjenjivati od Olimpijskih igara 2020. u </a:t>
            </a:r>
            <a:r>
              <a:rPr lang="hr-HR" sz="2000" dirty="0" err="1" smtClean="0"/>
              <a:t>Tokiju</a:t>
            </a:r>
            <a:r>
              <a:rPr lang="hr-HR" sz="2000" dirty="0"/>
              <a:t>.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467544" y="342900"/>
            <a:ext cx="828092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hr-HR" sz="2400" b="1" i="1" dirty="0" smtClean="0">
                <a:solidFill>
                  <a:srgbClr val="A21A5C"/>
                </a:solidFill>
              </a:rPr>
              <a:t>Jedno od mogućih rješenja = Spolno mješoviti sport</a:t>
            </a:r>
            <a:endParaRPr lang="hr-HR" sz="2400" b="1" i="1" dirty="0">
              <a:solidFill>
                <a:srgbClr val="A21A5C"/>
              </a:solidFill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204" y="5733256"/>
            <a:ext cx="13668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4213" y="4763"/>
            <a:ext cx="7693025" cy="338137"/>
          </a:xfrm>
          <a:prstGeom prst="rect">
            <a:avLst/>
          </a:prstGeom>
          <a:solidFill>
            <a:srgbClr val="A21A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sz="1600" b="1" dirty="0" smtClean="0">
                <a:solidFill>
                  <a:schemeClr val="bg1"/>
                </a:solidFill>
                <a:latin typeface="Cambria" pitchFamily="18" charset="0"/>
              </a:rPr>
              <a:t>PRAVOBRANITELJICA </a:t>
            </a:r>
            <a:r>
              <a:rPr lang="hr-HR" altLang="sr-Latn-RS" sz="1600" b="1" dirty="0">
                <a:solidFill>
                  <a:schemeClr val="bg1"/>
                </a:solidFill>
                <a:latin typeface="Cambria" pitchFamily="18" charset="0"/>
              </a:rPr>
              <a:t>ZA RAVNOPRAVNOST SPOLOVA RH</a:t>
            </a:r>
          </a:p>
        </p:txBody>
      </p:sp>
      <p:sp>
        <p:nvSpPr>
          <p:cNvPr id="6" name="Rectangle 5"/>
          <p:cNvSpPr/>
          <p:nvPr/>
        </p:nvSpPr>
        <p:spPr>
          <a:xfrm>
            <a:off x="518811" y="2708920"/>
            <a:ext cx="8023828" cy="28623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hr-HR" sz="2000" dirty="0"/>
              <a:t>Budući da se ravnopravnost spolova najbolje ostvaruje kroz zajedničku suradnju žena i muškaraca, </a:t>
            </a:r>
            <a:r>
              <a:rPr lang="hr-HR" sz="2000" b="1" dirty="0" smtClean="0">
                <a:solidFill>
                  <a:srgbClr val="A21A5C"/>
                </a:solidFill>
              </a:rPr>
              <a:t>PRS </a:t>
            </a:r>
            <a:r>
              <a:rPr lang="hr-HR" sz="2000" b="1" dirty="0">
                <a:solidFill>
                  <a:srgbClr val="A21A5C"/>
                </a:solidFill>
              </a:rPr>
              <a:t>preporučuje</a:t>
            </a:r>
            <a:r>
              <a:rPr lang="hr-HR" sz="2000" dirty="0"/>
              <a:t> da se </a:t>
            </a:r>
            <a:r>
              <a:rPr lang="hr-HR" sz="2000" b="1" dirty="0"/>
              <a:t>spolno mješoviti sport </a:t>
            </a:r>
            <a:r>
              <a:rPr lang="hr-HR" sz="2000" dirty="0"/>
              <a:t>potiče uvijek kada postoje objektivne mogućnosti za ostvarivanjem sportskih aktivnosti kroz mješovito sudjelovanje. To se </a:t>
            </a:r>
            <a:r>
              <a:rPr lang="hr-HR" sz="2000" b="1" dirty="0"/>
              <a:t>posebno odnosi na djecu i mlade u odgojno-obrazovnom sustavu</a:t>
            </a:r>
            <a:r>
              <a:rPr lang="hr-HR" sz="2000" dirty="0"/>
              <a:t>, gdje bi sportskim afinitetima i interesima djece i mladih te mogućnosti za spolno mješovito ostvarivanje određenih dijelova programa tjelesne i zdravstvene kulture trebalo dati prednost pred uvriježenom kategorizacijom po spolu.</a:t>
            </a:r>
          </a:p>
        </p:txBody>
      </p:sp>
    </p:spTree>
    <p:extLst>
      <p:ext uri="{BB962C8B-B14F-4D97-AF65-F5344CB8AC3E}">
        <p14:creationId xmlns:p14="http://schemas.microsoft.com/office/powerpoint/2010/main" val="3640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4607</TotalTime>
  <Words>842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nevenka sudar</dc:creator>
  <cp:lastModifiedBy>nevenka sudar</cp:lastModifiedBy>
  <cp:revision>340</cp:revision>
  <cp:lastPrinted>2019-01-28T12:33:29Z</cp:lastPrinted>
  <dcterms:created xsi:type="dcterms:W3CDTF">2013-10-30T14:54:41Z</dcterms:created>
  <dcterms:modified xsi:type="dcterms:W3CDTF">2019-01-28T12:32:42Z</dcterms:modified>
</cp:coreProperties>
</file>